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4"/>
  </p:notesMasterIdLst>
  <p:handoutMasterIdLst>
    <p:handoutMasterId r:id="rId15"/>
  </p:handoutMasterIdLst>
  <p:sldIdLst>
    <p:sldId id="377" r:id="rId2"/>
    <p:sldId id="361" r:id="rId3"/>
    <p:sldId id="329" r:id="rId4"/>
    <p:sldId id="383" r:id="rId5"/>
    <p:sldId id="283" r:id="rId6"/>
    <p:sldId id="385" r:id="rId7"/>
    <p:sldId id="386" r:id="rId8"/>
    <p:sldId id="389" r:id="rId9"/>
    <p:sldId id="388" r:id="rId10"/>
    <p:sldId id="331" r:id="rId11"/>
    <p:sldId id="387" r:id="rId12"/>
    <p:sldId id="382" r:id="rId13"/>
  </p:sldIdLst>
  <p:sldSz cx="12192000" cy="68580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61"/>
            <p14:sldId id="329"/>
            <p14:sldId id="383"/>
            <p14:sldId id="283"/>
            <p14:sldId id="385"/>
            <p14:sldId id="386"/>
            <p14:sldId id="389"/>
            <p14:sldId id="388"/>
            <p14:sldId id="331"/>
            <p14:sldId id="387"/>
          </p14:sldIdLst>
        </p14:section>
        <p14:section name="THANK YOU" id="{6CD91DAB-8EC3-4802-89E9-0F1C7022FB28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4972" autoAdjust="0"/>
  </p:normalViewPr>
  <p:slideViewPr>
    <p:cSldViewPr snapToGrid="0">
      <p:cViewPr>
        <p:scale>
          <a:sx n="50" d="100"/>
          <a:sy n="50" d="100"/>
        </p:scale>
        <p:origin x="494" y="557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1:27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6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1:29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5911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1:33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260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1:08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1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908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43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427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37704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50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21305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935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808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958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99971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61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10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5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90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9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6120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33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153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899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52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79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54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7A428F4-F32F-4D46-91F9-06405D9960B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6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8" r:id="rId22"/>
    <p:sldLayoutId id="2147483865" r:id="rId23"/>
    <p:sldLayoutId id="2147483744" r:id="rId24"/>
    <p:sldLayoutId id="2147483672" r:id="rId25"/>
    <p:sldLayoutId id="2147483749" r:id="rId26"/>
    <p:sldLayoutId id="2147483750" r:id="rId27"/>
    <p:sldLayoutId id="2147483721" r:id="rId28"/>
    <p:sldLayoutId id="2147483732" r:id="rId29"/>
    <p:sldLayoutId id="2147483735" r:id="rId30"/>
    <p:sldLayoutId id="2147483733" r:id="rId31"/>
    <p:sldLayoutId id="2147483719" r:id="rId32"/>
    <p:sldLayoutId id="2147483748" r:id="rId33"/>
    <p:sldLayoutId id="2147483753" r:id="rId34"/>
    <p:sldLayoutId id="2147483745" r:id="rId35"/>
    <p:sldLayoutId id="2147483737" r:id="rId3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281A535-A664-419F-AA47-6F30F4514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intensity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37" y="-175981"/>
            <a:ext cx="12302937" cy="7787367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reflection blurRad="965200" stA="0" endPos="65000" dist="50800" dir="5400000" sy="-100000" algn="bl" rotWithShape="0"/>
          </a:effectLst>
        </p:spPr>
      </p:pic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reflection stA="45000" endPos="37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5044441" y="5008408"/>
            <a:ext cx="6809926" cy="919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000" dirty="0"/>
              <a:t>Written By: </a:t>
            </a:r>
            <a:r>
              <a:rPr lang="en-US" sz="2000" dirty="0" err="1"/>
              <a:t>CarolinaNobre</a:t>
            </a:r>
            <a:r>
              <a:rPr lang="en-US" sz="2000" dirty="0"/>
              <a:t>, </a:t>
            </a:r>
            <a:r>
              <a:rPr lang="en-US" sz="2000" dirty="0" err="1"/>
              <a:t>MarcStreit</a:t>
            </a:r>
            <a:r>
              <a:rPr lang="en-US" sz="2000" dirty="0"/>
              <a:t>, and </a:t>
            </a:r>
            <a:r>
              <a:rPr lang="en-US" sz="2000" dirty="0" err="1"/>
              <a:t>AlexanderLex</a:t>
            </a:r>
            <a:endParaRPr lang="en-US" sz="2000" dirty="0"/>
          </a:p>
          <a:p>
            <a:endParaRPr lang="en-US" sz="2000" dirty="0"/>
          </a:p>
          <a:p>
            <a:pPr lvl="0" algn="ctr">
              <a:lnSpc>
                <a:spcPct val="90000"/>
              </a:lnSpc>
            </a:pP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8127" y="998473"/>
            <a:ext cx="5147314" cy="1311128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JUNIPER: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571" y="2821050"/>
            <a:ext cx="11095796" cy="1503749"/>
          </a:xfrm>
          <a:solidFill>
            <a:srgbClr val="0070C0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 err="1"/>
              <a:t>ATree+Table</a:t>
            </a:r>
            <a:r>
              <a:rPr lang="en-US" b="0" dirty="0"/>
              <a:t> Approach to Multivariate Graph 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474" y="4142950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9482C2-2236-49A0-9412-C7A4AB0B544F}"/>
              </a:ext>
            </a:extLst>
          </p:cNvPr>
          <p:cNvSpPr/>
          <p:nvPr/>
        </p:nvSpPr>
        <p:spPr>
          <a:xfrm flipH="1">
            <a:off x="278127" y="5619923"/>
            <a:ext cx="2669871" cy="6115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sz="2000" dirty="0"/>
              <a:t>Presented By: Shilpi</a:t>
            </a:r>
          </a:p>
          <a:p>
            <a:pPr lvl="0" algn="ctr">
              <a:lnSpc>
                <a:spcPct val="90000"/>
              </a:lnSpc>
            </a:pP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6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 rot="16200000">
            <a:off x="-3004917" y="3004917"/>
            <a:ext cx="6850063" cy="84023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en-US" dirty="0">
                <a:solidFill>
                  <a:schemeClr val="tx1"/>
                </a:solidFill>
              </a:rPr>
              <a:t>Game Of Thrones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648C7-B95E-468F-AD38-DFFF4199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31" y="-7938"/>
            <a:ext cx="1138507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EBF12C-08DA-4F19-B519-D33C8DDFE7D6}"/>
              </a:ext>
            </a:extLst>
          </p:cNvPr>
          <p:cNvSpPr/>
          <p:nvPr/>
        </p:nvSpPr>
        <p:spPr>
          <a:xfrm>
            <a:off x="7955280" y="5699760"/>
            <a:ext cx="167640" cy="198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82FF3-B5C6-4179-9347-04704F5998BE}"/>
              </a:ext>
            </a:extLst>
          </p:cNvPr>
          <p:cNvSpPr/>
          <p:nvPr/>
        </p:nvSpPr>
        <p:spPr>
          <a:xfrm>
            <a:off x="10256520" y="6385876"/>
            <a:ext cx="198120" cy="213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9CBA80-B605-4EE9-B019-6A960F0348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93962" y="3059668"/>
            <a:ext cx="8097838" cy="36933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1"/>
                </a:solidFill>
              </a:rPr>
              <a:t>URL:  </a:t>
            </a:r>
            <a:r>
              <a:rPr lang="en-US" sz="3200" dirty="0">
                <a:solidFill>
                  <a:schemeClr val="tx1"/>
                </a:solidFill>
              </a:rPr>
              <a:t>http://juniper.sci.utah.edu/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5783A-F642-4447-9B47-9460D979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F32A2-D3D4-424C-959B-05ECA03C4C76}"/>
              </a:ext>
            </a:extLst>
          </p:cNvPr>
          <p:cNvSpPr txBox="1"/>
          <p:nvPr/>
        </p:nvSpPr>
        <p:spPr>
          <a:xfrm>
            <a:off x="0" y="731520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1603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73367" y="6309361"/>
            <a:ext cx="718633" cy="548640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4ED31FC7-63C2-4274-AB43-250EBAD5BA25}"/>
              </a:ext>
            </a:extLst>
          </p:cNvPr>
          <p:cNvSpPr txBox="1">
            <a:spLocks/>
          </p:cNvSpPr>
          <p:nvPr/>
        </p:nvSpPr>
        <p:spPr>
          <a:xfrm>
            <a:off x="1782049" y="2647121"/>
            <a:ext cx="9107555" cy="120032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Question?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2ADB0D16-ADC6-42E9-ADB0-D183059E88E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1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FA73C05-9F7A-44B7-B5DC-3804FC0BA2A1}"/>
              </a:ext>
            </a:extLst>
          </p:cNvPr>
          <p:cNvSpPr>
            <a:spLocks noChangeAspect="1"/>
          </p:cNvSpPr>
          <p:nvPr/>
        </p:nvSpPr>
        <p:spPr>
          <a:xfrm>
            <a:off x="-353243" y="-3220821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C0C0F8-A67A-4D7C-8EDA-18F2F830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15" y="2335427"/>
            <a:ext cx="3714704" cy="25996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Multivariate Graphs</a:t>
            </a:r>
          </a:p>
          <a:p>
            <a:pPr marL="0" indent="0" algn="l">
              <a:buNone/>
            </a:pPr>
            <a:r>
              <a:rPr lang="en-US" sz="2000" b="0" dirty="0">
                <a:solidFill>
                  <a:schemeClr val="tx1"/>
                </a:solidFill>
                <a:latin typeface="Bookman Old Style" panose="02050604050505020204" pitchFamily="18" charset="0"/>
              </a:rPr>
              <a:t>Graphs which contains lots of nodes and attributes. These graphs usually contains hundreds of nodes. Common in fields like biology, social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01CDCC-FDC0-42E9-BDB8-0700C5120D5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974007" y="2335427"/>
            <a:ext cx="3840480" cy="3783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Focus Tasks</a:t>
            </a:r>
          </a:p>
          <a:p>
            <a:pPr marL="0" indent="0" algn="l">
              <a:buNone/>
            </a:pPr>
            <a:endParaRPr lang="en-US" sz="2000" b="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r>
              <a:rPr lang="en-US" sz="2000" b="0" dirty="0">
                <a:solidFill>
                  <a:schemeClr val="tx1"/>
                </a:solidFill>
                <a:latin typeface="Bookman Old Style" panose="02050604050505020204" pitchFamily="18" charset="0"/>
              </a:rPr>
              <a:t>Refer to tasks where the details of individual nodes, edges, and their neighborhood matter, as opposed to the global structure of the network. Focus tasks commonly require readable labels and a detailed understanding of a node’s attributes.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79645-E540-4C72-BC71-918AF96D1E5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09037" y="2335427"/>
            <a:ext cx="3773077" cy="2121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DOI</a:t>
            </a:r>
          </a:p>
          <a:p>
            <a:pPr marL="0" indent="0" algn="l">
              <a:buNone/>
            </a:pPr>
            <a:endParaRPr lang="en-US" sz="2000" b="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r>
              <a:rPr lang="en-US" sz="2000" b="0" dirty="0">
                <a:solidFill>
                  <a:schemeClr val="tx1"/>
                </a:solidFill>
                <a:latin typeface="Bookman Old Style" panose="02050604050505020204" pitchFamily="18" charset="0"/>
              </a:rPr>
              <a:t>Degree of Interest(DOI) refers to the nodes which are most relevant to the user.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63880" y="206359"/>
            <a:ext cx="3254456" cy="59130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375511" y="419100"/>
            <a:ext cx="7587890" cy="424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>
                <a:solidFill>
                  <a:srgbClr val="FF0000"/>
                </a:solidFill>
              </a:rPr>
              <a:t>IMPORTANT TERMS 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75987" y="2840079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9456" y="2849223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7427" y="2819957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5" grpId="0" uiExpand="1" build="p"/>
      <p:bldP spid="8" grpId="0" uiExpand="1" build="p"/>
      <p:bldP spid="9" grpId="0" animBg="1"/>
      <p:bldP spid="15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48013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25138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Graph Visualization</a:t>
            </a:r>
          </a:p>
          <a:p>
            <a:pPr lvl="1"/>
            <a:r>
              <a:rPr lang="en-US" dirty="0"/>
              <a:t>Juniper is a technique for a Tree + Table approach to multivariate Graph visualization.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Interactive Technique that is tailored to address focus tasks when visualizing large, multivariate networks.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About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           Juniper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3059924"/>
            <a:ext cx="5671764" cy="738151"/>
          </a:xfrm>
        </p:spPr>
        <p:txBody>
          <a:bodyPr/>
          <a:lstStyle/>
          <a:p>
            <a:r>
              <a:rPr lang="en-US" b="1" dirty="0"/>
              <a:t>Shortest Path between nodes</a:t>
            </a:r>
          </a:p>
          <a:p>
            <a:pPr lvl="1"/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DA835538-7B20-49E6-9277-5D36DD4CD496}"/>
              </a:ext>
            </a:extLst>
          </p:cNvPr>
          <p:cNvSpPr txBox="1">
            <a:spLocks/>
          </p:cNvSpPr>
          <p:nvPr/>
        </p:nvSpPr>
        <p:spPr>
          <a:xfrm>
            <a:off x="6096000" y="3871748"/>
            <a:ext cx="5671764" cy="1042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Explore Interdependent attributes along paths in the network	</a:t>
            </a:r>
          </a:p>
          <a:p>
            <a:pPr lvl="1"/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A9F6DF8-CD2A-415E-86C6-F4C166B78B89}"/>
              </a:ext>
            </a:extLst>
          </p:cNvPr>
          <p:cNvSpPr txBox="1">
            <a:spLocks/>
          </p:cNvSpPr>
          <p:nvPr/>
        </p:nvSpPr>
        <p:spPr>
          <a:xfrm>
            <a:off x="6096000" y="5101730"/>
            <a:ext cx="5671764" cy="7381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Aggregating nodes to save 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1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48013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096000" y="971611"/>
            <a:ext cx="5671764" cy="738151"/>
          </a:xfrm>
        </p:spPr>
        <p:txBody>
          <a:bodyPr/>
          <a:lstStyle/>
          <a:p>
            <a:r>
              <a:rPr lang="en-US" b="1" dirty="0"/>
              <a:t>Expand the network on Demand</a:t>
            </a:r>
          </a:p>
          <a:p>
            <a:pPr lvl="1"/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About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           Juniper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DA835538-7B20-49E6-9277-5D36DD4CD496}"/>
              </a:ext>
            </a:extLst>
          </p:cNvPr>
          <p:cNvSpPr txBox="1">
            <a:spLocks/>
          </p:cNvSpPr>
          <p:nvPr/>
        </p:nvSpPr>
        <p:spPr>
          <a:xfrm>
            <a:off x="6096000" y="2035249"/>
            <a:ext cx="5671764" cy="7381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 nodes by type</a:t>
            </a:r>
          </a:p>
          <a:p>
            <a:pPr lvl="1"/>
            <a:endParaRPr lang="en-US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A9F6DF8-CD2A-415E-86C6-F4C166B78B89}"/>
              </a:ext>
            </a:extLst>
          </p:cNvPr>
          <p:cNvSpPr txBox="1">
            <a:spLocks/>
          </p:cNvSpPr>
          <p:nvPr/>
        </p:nvSpPr>
        <p:spPr>
          <a:xfrm>
            <a:off x="6096000" y="2917572"/>
            <a:ext cx="5671764" cy="7381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Sorting nodes based on attributes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38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888" y="3731676"/>
            <a:ext cx="2377440" cy="131112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Extract the subgraph from a larger, underlying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/>
              <a:t>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529840" y="3668836"/>
            <a:ext cx="2377440" cy="131112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Calculate the spanning tree from the subgraph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936149" y="3731676"/>
            <a:ext cx="2377440" cy="8299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Linearize the tree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544285" y="3667556"/>
            <a:ext cx="2377440" cy="14393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Juxtapose the tree and the table</a:t>
            </a:r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801672" y="3731676"/>
            <a:ext cx="2377440" cy="701731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Tree+Table</a:t>
            </a:r>
            <a:r>
              <a:rPr lang="en-US" dirty="0">
                <a:solidFill>
                  <a:schemeClr val="tx1"/>
                </a:solidFill>
              </a:rPr>
              <a:t> Graph is Ready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175921"/>
            <a:ext cx="12192000" cy="978729"/>
          </a:xfrm>
        </p:spPr>
        <p:txBody>
          <a:bodyPr/>
          <a:lstStyle/>
          <a:p>
            <a:r>
              <a:rPr lang="en-US" b="1" dirty="0"/>
              <a:t>JUNIPER</a:t>
            </a:r>
            <a:br>
              <a:rPr lang="en-US" dirty="0"/>
            </a:br>
            <a:r>
              <a:rPr lang="en-US" dirty="0"/>
              <a:t>How it works!!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>
          <a:xfrm>
            <a:off x="-122405" y="2593899"/>
            <a:ext cx="2377440" cy="8402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2529840" y="2583760"/>
            <a:ext cx="2377440" cy="8402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>
          <a:xfrm>
            <a:off x="4936149" y="2579949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>
          <a:xfrm>
            <a:off x="7313589" y="2564294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>
          <a:xfrm>
            <a:off x="9634032" y="2564294"/>
            <a:ext cx="2377440" cy="84023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1B9440-E998-418C-921B-EB89B3F89697}"/>
              </a:ext>
            </a:extLst>
          </p:cNvPr>
          <p:cNvSpPr/>
          <p:nvPr/>
        </p:nvSpPr>
        <p:spPr>
          <a:xfrm>
            <a:off x="0" y="383"/>
            <a:ext cx="12192000" cy="12406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55092-744A-4DCB-A24B-C9671801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D74BF48-1F79-4F19-A9F3-A8028D7A4F28}"/>
              </a:ext>
            </a:extLst>
          </p:cNvPr>
          <p:cNvSpPr txBox="1">
            <a:spLocks/>
          </p:cNvSpPr>
          <p:nvPr/>
        </p:nvSpPr>
        <p:spPr>
          <a:xfrm>
            <a:off x="0" y="100063"/>
            <a:ext cx="12192000" cy="97872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JUNIPER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How it works!!</a:t>
            </a:r>
          </a:p>
        </p:txBody>
      </p:sp>
      <p:sp>
        <p:nvSpPr>
          <p:cNvPr id="5" name="Content Placeholder 46">
            <a:extLst>
              <a:ext uri="{FF2B5EF4-FFF2-40B4-BE49-F238E27FC236}">
                <a16:creationId xmlns:a16="http://schemas.microsoft.com/office/drawing/2014/main" id="{27DDC375-3D5D-4B14-84CA-4C07D5B259FC}"/>
              </a:ext>
            </a:extLst>
          </p:cNvPr>
          <p:cNvSpPr txBox="1">
            <a:spLocks/>
          </p:cNvSpPr>
          <p:nvPr/>
        </p:nvSpPr>
        <p:spPr>
          <a:xfrm>
            <a:off x="141922" y="2549670"/>
            <a:ext cx="2377440" cy="840230"/>
          </a:xfrm>
          <a:prstGeom prst="rect">
            <a:avLst/>
          </a:prstGeom>
        </p:spPr>
        <p:txBody>
          <a:bodyPr vert="horz" lIns="146304" tIns="45720" rIns="146304" bIns="45720" rtlCol="0" anchor="ctr">
            <a:normAutofit/>
          </a:bodyPr>
          <a:lstStyle>
            <a:lvl1pPr marL="0" indent="-28575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lang="en-US" sz="5400" kern="1200" cap="none" dirty="0">
                <a:solidFill>
                  <a:schemeClr val="tx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200" kern="1200" cap="non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2001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3200" dirty="0"/>
              <a:t>Subtree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6E54705F-F070-4646-95DE-F5C03F7E6334}"/>
              </a:ext>
            </a:extLst>
          </p:cNvPr>
          <p:cNvSpPr txBox="1">
            <a:spLocks/>
          </p:cNvSpPr>
          <p:nvPr/>
        </p:nvSpPr>
        <p:spPr>
          <a:xfrm>
            <a:off x="2450002" y="2549670"/>
            <a:ext cx="2377440" cy="840230"/>
          </a:xfrm>
          <a:prstGeom prst="rect">
            <a:avLst/>
          </a:prstGeom>
        </p:spPr>
        <p:txBody>
          <a:bodyPr vert="horz" lIns="146304" tIns="45720" rIns="146304" bIns="45720" rtlCol="0" anchor="ctr">
            <a:normAutofit fontScale="92500" lnSpcReduction="20000"/>
          </a:bodyPr>
          <a:lstStyle>
            <a:lvl1pPr marL="0" indent="-28575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lang="en-US" sz="5400" kern="1200" cap="none" dirty="0">
                <a:solidFill>
                  <a:schemeClr val="tx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200" kern="1200" cap="non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2001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3200" dirty="0"/>
              <a:t>Spanning tree</a:t>
            </a:r>
          </a:p>
        </p:txBody>
      </p:sp>
      <p:sp>
        <p:nvSpPr>
          <p:cNvPr id="7" name="Content Placeholder 46">
            <a:extLst>
              <a:ext uri="{FF2B5EF4-FFF2-40B4-BE49-F238E27FC236}">
                <a16:creationId xmlns:a16="http://schemas.microsoft.com/office/drawing/2014/main" id="{2DE0E3CE-FFEA-4AAE-A83D-7569542D71DE}"/>
              </a:ext>
            </a:extLst>
          </p:cNvPr>
          <p:cNvSpPr txBox="1">
            <a:spLocks/>
          </p:cNvSpPr>
          <p:nvPr/>
        </p:nvSpPr>
        <p:spPr>
          <a:xfrm>
            <a:off x="4961402" y="2549670"/>
            <a:ext cx="2377440" cy="840230"/>
          </a:xfrm>
          <a:prstGeom prst="rect">
            <a:avLst/>
          </a:prstGeom>
        </p:spPr>
        <p:txBody>
          <a:bodyPr vert="horz" lIns="146304" tIns="45720" rIns="146304" bIns="45720" rtlCol="0" anchor="ctr">
            <a:normAutofit fontScale="92500" lnSpcReduction="20000"/>
          </a:bodyPr>
          <a:lstStyle>
            <a:lvl1pPr marL="0" indent="-28575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lang="en-US" sz="5400" kern="1200" cap="none" dirty="0">
                <a:solidFill>
                  <a:schemeClr val="tx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200" kern="1200" cap="non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2001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3200" dirty="0"/>
              <a:t>Linearized tree</a:t>
            </a:r>
          </a:p>
        </p:txBody>
      </p:sp>
      <p:sp>
        <p:nvSpPr>
          <p:cNvPr id="8" name="Content Placeholder 46">
            <a:extLst>
              <a:ext uri="{FF2B5EF4-FFF2-40B4-BE49-F238E27FC236}">
                <a16:creationId xmlns:a16="http://schemas.microsoft.com/office/drawing/2014/main" id="{CC1C8CD3-BFAF-440C-9EA7-04FB6B13827E}"/>
              </a:ext>
            </a:extLst>
          </p:cNvPr>
          <p:cNvSpPr txBox="1">
            <a:spLocks/>
          </p:cNvSpPr>
          <p:nvPr/>
        </p:nvSpPr>
        <p:spPr>
          <a:xfrm>
            <a:off x="7640001" y="2549670"/>
            <a:ext cx="4107685" cy="840230"/>
          </a:xfrm>
          <a:prstGeom prst="rect">
            <a:avLst/>
          </a:prstGeom>
        </p:spPr>
        <p:txBody>
          <a:bodyPr vert="horz" lIns="146304" tIns="45720" rIns="146304" bIns="45720" rtlCol="0" anchor="ctr">
            <a:normAutofit/>
          </a:bodyPr>
          <a:lstStyle>
            <a:lvl1pPr marL="0" indent="-285750" algn="ctr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lang="en-US" sz="5400" kern="1200" cap="none" dirty="0">
                <a:solidFill>
                  <a:schemeClr val="tx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200" kern="1200" cap="non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200150" indent="-2857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3200" dirty="0"/>
              <a:t>Tree with Tables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6177F-C28A-4FDA-B910-C85D452B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" y="3703319"/>
            <a:ext cx="2228582" cy="1668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A970F-DDF1-4FB2-A2EC-867A3D68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40" y="3703319"/>
            <a:ext cx="2117580" cy="1668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F119A-09A2-43AB-B0FB-C9B1D78E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57" y="3703319"/>
            <a:ext cx="1533525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F0CB2-A8B4-4D2B-96D6-76B67B1E1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573" y="3703319"/>
            <a:ext cx="3637800" cy="24575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5317A3-AE76-4D15-A413-B161C8937610}"/>
              </a:ext>
            </a:extLst>
          </p:cNvPr>
          <p:cNvCxnSpPr/>
          <p:nvPr/>
        </p:nvCxnSpPr>
        <p:spPr>
          <a:xfrm>
            <a:off x="0" y="3389900"/>
            <a:ext cx="245000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EC3D1-CE4F-4066-8AF1-00BC1E597047}"/>
              </a:ext>
            </a:extLst>
          </p:cNvPr>
          <p:cNvCxnSpPr>
            <a:cxnSpLocks/>
          </p:cNvCxnSpPr>
          <p:nvPr/>
        </p:nvCxnSpPr>
        <p:spPr>
          <a:xfrm>
            <a:off x="2720340" y="3381280"/>
            <a:ext cx="2107102" cy="862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44BDEF-B9C7-4051-9C17-8141BF3409D3}"/>
              </a:ext>
            </a:extLst>
          </p:cNvPr>
          <p:cNvCxnSpPr>
            <a:cxnSpLocks/>
          </p:cNvCxnSpPr>
          <p:nvPr/>
        </p:nvCxnSpPr>
        <p:spPr>
          <a:xfrm flipV="1">
            <a:off x="5303520" y="3372660"/>
            <a:ext cx="2035322" cy="862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F1F301-A3BD-4DEB-B05D-53C660A11095}"/>
              </a:ext>
            </a:extLst>
          </p:cNvPr>
          <p:cNvCxnSpPr>
            <a:cxnSpLocks/>
          </p:cNvCxnSpPr>
          <p:nvPr/>
        </p:nvCxnSpPr>
        <p:spPr>
          <a:xfrm>
            <a:off x="7918573" y="3372660"/>
            <a:ext cx="36378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68B93-BE3E-4F01-B5D4-F387C8100758}"/>
              </a:ext>
            </a:extLst>
          </p:cNvPr>
          <p:cNvSpPr/>
          <p:nvPr/>
        </p:nvSpPr>
        <p:spPr>
          <a:xfrm>
            <a:off x="11747686" y="6388605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583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C3F1AD-6926-40D0-BA5D-351307B5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4" y="-2578"/>
            <a:ext cx="9260096" cy="685264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AC89664-5096-49AB-AFF5-B17C87C7C50C}"/>
              </a:ext>
            </a:extLst>
          </p:cNvPr>
          <p:cNvSpPr/>
          <p:nvPr/>
        </p:nvSpPr>
        <p:spPr>
          <a:xfrm>
            <a:off x="99061" y="-1920240"/>
            <a:ext cx="3962400" cy="384048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441961" y="350519"/>
            <a:ext cx="3276600" cy="1097281"/>
          </a:xfrm>
          <a:noFill/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rPr>
              <a:t>CO-AUTHOR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indent="0">
              <a:buNone/>
            </a:pPr>
            <a:r>
              <a:rPr lang="en-US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rPr>
              <a:t>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D5E39-B3F3-4995-9372-836C934B30A7}"/>
              </a:ext>
            </a:extLst>
          </p:cNvPr>
          <p:cNvSpPr txBox="1"/>
          <p:nvPr/>
        </p:nvSpPr>
        <p:spPr>
          <a:xfrm>
            <a:off x="99061" y="3103578"/>
            <a:ext cx="2665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Semilight" panose="020B0402040204020203" pitchFamily="34" charset="0"/>
              </a:rPr>
              <a:t>(a) Distribution of papers by authors of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Semilight" panose="020B0402040204020203" pitchFamily="34" charset="0"/>
              </a:rPr>
              <a:t>TreePlus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10100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AC89664-5096-49AB-AFF5-B17C87C7C50C}"/>
              </a:ext>
            </a:extLst>
          </p:cNvPr>
          <p:cNvSpPr/>
          <p:nvPr/>
        </p:nvSpPr>
        <p:spPr>
          <a:xfrm>
            <a:off x="99061" y="-1920240"/>
            <a:ext cx="3962400" cy="384048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441961" y="350519"/>
            <a:ext cx="3276600" cy="1097281"/>
          </a:xfrm>
          <a:noFill/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rPr>
              <a:t>CO-AUTHOR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indent="0">
              <a:buNone/>
            </a:pPr>
            <a:r>
              <a:rPr lang="en-US" sz="4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rPr>
              <a:t>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EBF12C-08DA-4F19-B519-D33C8DDFE7D6}"/>
              </a:ext>
            </a:extLst>
          </p:cNvPr>
          <p:cNvSpPr/>
          <p:nvPr/>
        </p:nvSpPr>
        <p:spPr>
          <a:xfrm>
            <a:off x="7955280" y="5699760"/>
            <a:ext cx="167640" cy="198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82FF3-B5C6-4179-9347-04704F5998BE}"/>
              </a:ext>
            </a:extLst>
          </p:cNvPr>
          <p:cNvSpPr/>
          <p:nvPr/>
        </p:nvSpPr>
        <p:spPr>
          <a:xfrm>
            <a:off x="10256520" y="6385876"/>
            <a:ext cx="198120" cy="213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D5E39-B3F3-4995-9372-836C934B30A7}"/>
              </a:ext>
            </a:extLst>
          </p:cNvPr>
          <p:cNvSpPr txBox="1"/>
          <p:nvPr/>
        </p:nvSpPr>
        <p:spPr>
          <a:xfrm>
            <a:off x="-1" y="3013501"/>
            <a:ext cx="510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 Semilight" panose="020B0402040204020203" pitchFamily="34" charset="0"/>
              </a:rPr>
              <a:t>b) Individual paper distributions</a:t>
            </a:r>
            <a:r>
              <a:rPr lang="en-US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422CC-2D82-44A8-AB8C-8E068E21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382" y="-8697"/>
            <a:ext cx="6050279" cy="68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308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 rot="16200000">
            <a:off x="-3004917" y="3004917"/>
            <a:ext cx="6850063" cy="840230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US" dirty="0">
                <a:solidFill>
                  <a:schemeClr val="tx1"/>
                </a:solidFill>
              </a:rPr>
              <a:t>CO-AUTHOR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648C7-B95E-468F-AD38-DFFF4199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31" y="-7938"/>
            <a:ext cx="1138507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EBF12C-08DA-4F19-B519-D33C8DDFE7D6}"/>
              </a:ext>
            </a:extLst>
          </p:cNvPr>
          <p:cNvSpPr/>
          <p:nvPr/>
        </p:nvSpPr>
        <p:spPr>
          <a:xfrm>
            <a:off x="7955280" y="5699760"/>
            <a:ext cx="167640" cy="198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282FF3-B5C6-4179-9347-04704F5998BE}"/>
              </a:ext>
            </a:extLst>
          </p:cNvPr>
          <p:cNvSpPr/>
          <p:nvPr/>
        </p:nvSpPr>
        <p:spPr>
          <a:xfrm>
            <a:off x="10256520" y="6385876"/>
            <a:ext cx="198120" cy="213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56272-F5B8-42C8-AA09-A5C40D1FC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0" y="-7938"/>
            <a:ext cx="113486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EC57E-0717-427C-84B2-A24BB3BEA589}"/>
              </a:ext>
            </a:extLst>
          </p:cNvPr>
          <p:cNvSpPr txBox="1"/>
          <p:nvPr/>
        </p:nvSpPr>
        <p:spPr>
          <a:xfrm>
            <a:off x="840229" y="213360"/>
            <a:ext cx="5255771" cy="369332"/>
          </a:xfrm>
          <a:prstGeom prst="rect">
            <a:avLst/>
          </a:prstGeom>
          <a:gradFill flip="none" rotWithShape="1">
            <a:gsLst>
              <a:gs pos="88967">
                <a:srgbClr val="65A8F7"/>
              </a:gs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(c) Frequent co-authors of Catherine </a:t>
            </a:r>
            <a:r>
              <a:rPr lang="en-US" dirty="0" err="1"/>
              <a:t>Plaisant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788770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</TotalTime>
  <Words>425</Words>
  <Application>Microsoft Office PowerPoint</Application>
  <PresentationFormat>Widescreen</PresentationFormat>
  <Paragraphs>91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Black</vt:lpstr>
      <vt:lpstr>Bookman Old Style</vt:lpstr>
      <vt:lpstr>Calibri</vt:lpstr>
      <vt:lpstr>Century Gothic</vt:lpstr>
      <vt:lpstr>Segoe UI</vt:lpstr>
      <vt:lpstr>Segoe UI Black</vt:lpstr>
      <vt:lpstr>Segoe UI Semibold</vt:lpstr>
      <vt:lpstr>Segoe UI Semilight</vt:lpstr>
      <vt:lpstr>Wingdings</vt:lpstr>
      <vt:lpstr>Wingdings 3</vt:lpstr>
      <vt:lpstr>Slice</vt:lpstr>
      <vt:lpstr>JUNIPER:</vt:lpstr>
      <vt:lpstr>INTRODUCTION</vt:lpstr>
      <vt:lpstr>About             Juniper</vt:lpstr>
      <vt:lpstr>About             Juniper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Shilpi Sirohi</dc:creator>
  <cp:keywords/>
  <dc:description/>
  <cp:lastModifiedBy>Shilpi Sirohi</cp:lastModifiedBy>
  <cp:revision>107</cp:revision>
  <dcterms:created xsi:type="dcterms:W3CDTF">2019-02-18T04:37:15Z</dcterms:created>
  <dcterms:modified xsi:type="dcterms:W3CDTF">2019-02-20T03:46:25Z</dcterms:modified>
  <cp:category/>
</cp:coreProperties>
</file>